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0" r:id="rId3"/>
    <p:sldId id="259" r:id="rId4"/>
    <p:sldId id="267" r:id="rId5"/>
    <p:sldId id="268" r:id="rId6"/>
    <p:sldId id="269" r:id="rId7"/>
    <p:sldId id="276" r:id="rId8"/>
    <p:sldId id="270" r:id="rId9"/>
    <p:sldId id="271" r:id="rId10"/>
    <p:sldId id="272" r:id="rId11"/>
    <p:sldId id="273" r:id="rId12"/>
    <p:sldId id="274" r:id="rId13"/>
    <p:sldId id="277" r:id="rId14"/>
    <p:sldId id="278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5" d="100"/>
          <a:sy n="65" d="100"/>
        </p:scale>
        <p:origin x="71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EFFA2-9AEE-4AD1-B079-353BD91D5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C56A9-947F-4E8F-866D-F72DF1099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ECA58-F5D8-4CAE-B070-8701D7420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08F0-6992-4480-9477-94D44782C9DF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74E35-B231-4731-9D8D-046F6EE4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2FDD3-4715-4557-89E5-D0779C178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8D80-7E09-40F8-A124-2A4FBF8F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73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51E6-A7B2-4869-86C4-3C9F236F8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66CB70-2346-4ACB-9ABD-87014AE13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554A8-1878-4779-8A70-8E7E1831F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08F0-6992-4480-9477-94D44782C9DF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B7F57-F54F-4AC5-B639-A23450D1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98205-AB83-40E6-B66D-E0936E33A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8D80-7E09-40F8-A124-2A4FBF8F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68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39FA4F-80F7-49CC-A57D-6805D5E98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60F1B8-16B9-4EA3-B8B3-1BCBB2F1B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D6B5C-3A92-4310-87FA-3086B8536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08F0-6992-4480-9477-94D44782C9DF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B5153-8813-4ECF-8E74-076F6340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98590-1672-44DC-AE6D-2B7FAC28E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8D80-7E09-40F8-A124-2A4FBF8F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99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5B3EC-7225-4B4C-B2A2-36CB4104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6B7AD-3B69-4AFB-9A9F-C8870D90D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C9104-0F0F-4E29-80EC-04ABD471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08F0-6992-4480-9477-94D44782C9DF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99E2B-047A-4CC5-B562-D7FF3CF4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0EE60-590B-4637-97A0-92FD2767A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8D80-7E09-40F8-A124-2A4FBF8F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45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B96F3-C621-4C75-88E5-BDBE7D17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BF40E-A26C-4985-843C-B100683C7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BE813-5A99-4202-9021-98546FCA0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08F0-6992-4480-9477-94D44782C9DF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599CB-F13C-4A25-BA96-D9BE9877E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06948-40E6-4695-94A8-7367B5CBB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8D80-7E09-40F8-A124-2A4FBF8F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45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3131-77B4-4012-AE9A-27ECE8E2A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D146D-37D4-496F-A18D-33D6D2B8DC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B85FE-6752-4B59-B0B4-5A36004FD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AB6B6C-4C43-4724-B0F3-D275FD28D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08F0-6992-4480-9477-94D44782C9DF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9101A-147C-4644-A048-5E616337F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3F4E5-3CB6-4C43-BD54-A33CE01AB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8D80-7E09-40F8-A124-2A4FBF8F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71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1F5D-F360-4C09-9746-F90C54D96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FB98DD-63FD-494B-A831-CA8664C0B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BCFE8-B246-4AF5-A975-AE8885BECC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77910F-2F89-4455-BF41-3D10F9925C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846E7D-8E42-45D1-9873-AC56815E12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30E434-395C-42FD-8CCB-A0BB3BE24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08F0-6992-4480-9477-94D44782C9DF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F96D30-A0FC-4B81-A485-75C011519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B0F2FC-1E07-4992-BB3F-465114350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8D80-7E09-40F8-A124-2A4FBF8F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29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3AE1-FE99-4322-BB1E-03DFF0CE1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3EBA7B-DB65-4326-BEC2-DD7A7C50F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08F0-6992-4480-9477-94D44782C9DF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171B31-27BB-4AD4-8D6E-DBCCC42E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9A6EA1-3F90-4BFE-BC77-FE839F45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8D80-7E09-40F8-A124-2A4FBF8F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44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919DB1-5002-41AC-B5D8-C5878334D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08F0-6992-4480-9477-94D44782C9DF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7B5839-6E47-452B-B296-93762EFA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49392-4163-4EA2-9714-8B744ED85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8D80-7E09-40F8-A124-2A4FBF8F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00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389D-5A27-41C2-8CD1-0807D9DD7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C2FDD-AEC4-4EF1-8558-A468C9817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4489BA-A3EF-4BDC-807B-8C5EE04F1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99595A-7C48-4A27-8DC8-C66BE791D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08F0-6992-4480-9477-94D44782C9DF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A50B04-8B34-4CFB-A977-AE5FD171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192B4-FF15-4B7B-9B1C-B2789528F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8D80-7E09-40F8-A124-2A4FBF8F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00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C6962-BE65-4076-81AF-EE31A9AFB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E1E5D-2A39-4126-813C-F3D60B5E81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505BF6-5975-4355-B2BD-46163D33E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50FF2-8E25-4A39-8289-5BD4C7DEB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08F0-6992-4480-9477-94D44782C9DF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BDD2A-D07E-42D1-A3BE-1C10C7475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AC4CB-FC5E-46CE-9F1A-89AD7F704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8D80-7E09-40F8-A124-2A4FBF8F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93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47A6A3-9334-41D4-8434-31AFC2D43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791C9-04E3-4B4C-99F0-F0BD16663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741CE-0C09-4732-A0B3-6766B56244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E08F0-6992-4480-9477-94D44782C9DF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7FFED-1C79-460B-A7AF-EC3DC13BC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3BC43-AC0F-4BB8-B57C-312155038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78D80-7E09-40F8-A124-2A4FBF8F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3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7" Type="http://schemas.openxmlformats.org/officeDocument/2006/relationships/image" Target="../media/image26.png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2.t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43D1-5943-F74F-802E-54B9F2027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COT5615: Math for Intelligent Systems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E6FD7-28FB-F643-B18F-578512DB6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10421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Anand Rangarajan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E3DAA-AC40-4541-835B-0719D4230A46}"/>
              </a:ext>
            </a:extLst>
          </p:cNvPr>
          <p:cNvSpPr txBox="1"/>
          <p:nvPr/>
        </p:nvSpPr>
        <p:spPr>
          <a:xfrm>
            <a:off x="5105871" y="5340626"/>
            <a:ext cx="1499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Lecture 23</a:t>
            </a:r>
          </a:p>
        </p:txBody>
      </p:sp>
    </p:spTree>
    <p:extLst>
      <p:ext uri="{BB962C8B-B14F-4D97-AF65-F5344CB8AC3E}">
        <p14:creationId xmlns:p14="http://schemas.microsoft.com/office/powerpoint/2010/main" val="3890827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714D-594E-4A65-BEED-ADA519C6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Orthogonality (</a:t>
            </a:r>
            <a:r>
              <a:rPr lang="en-US" dirty="0" err="1"/>
              <a:t>fini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65CFE96-A64A-46F8-A19E-40C61EEB34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Orthogonality implies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ac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This yields: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: Take the second and third column inner products.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e>
                            </m:mr>
                          </m: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0.31+0.95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−0.81+0.59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−0.81−0.59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0.31−0.95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−0.81+0.59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0.31−0.95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0.31+0.95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−0.81−0.59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0.31−0.95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−0.81−0.59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−0.81+0.59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0.31+0.95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65CFE96-A64A-46F8-A19E-40C61EEB34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03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5B3B28E-96CB-49B8-85E8-D83402CC66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Fourier Transform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5B3B28E-96CB-49B8-85E8-D83402CC66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68D2D0-F040-4560-9D2A-9532881203B6}"/>
                  </a:ext>
                </a:extLst>
              </p:cNvPr>
              <p:cNvSpPr txBox="1"/>
              <p:nvPr/>
            </p:nvSpPr>
            <p:spPr>
              <a:xfrm>
                <a:off x="961292" y="2338754"/>
                <a:ext cx="7514493" cy="1880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0⋅0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0⋅1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0⋅(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1⋅0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1⋅1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⋅(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−1)⋅0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−1)⋅1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−1)⋅(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68D2D0-F040-4560-9D2A-953288120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92" y="2338754"/>
                <a:ext cx="7514493" cy="1880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F47114-41C9-4F41-85F9-A367185E1B58}"/>
                  </a:ext>
                </a:extLst>
              </p:cNvPr>
              <p:cNvSpPr txBox="1"/>
              <p:nvPr/>
            </p:nvSpPr>
            <p:spPr>
              <a:xfrm>
                <a:off x="7321061" y="2655277"/>
                <a:ext cx="4560277" cy="91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F47114-41C9-4F41-85F9-A367185E1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061" y="2655277"/>
                <a:ext cx="4560277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B917D9-AF19-424B-8712-CFB411BAE251}"/>
                  </a:ext>
                </a:extLst>
              </p:cNvPr>
              <p:cNvSpPr txBox="1"/>
              <p:nvPr/>
            </p:nvSpPr>
            <p:spPr>
              <a:xfrm>
                <a:off x="1658815" y="4478215"/>
                <a:ext cx="86457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400" dirty="0"/>
                  <a:t> is complex and symmetric (NOT HERMITIAN).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𝑙𝑘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B917D9-AF19-424B-8712-CFB411BAE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815" y="4478215"/>
                <a:ext cx="8645769" cy="461665"/>
              </a:xfrm>
              <a:prstGeom prst="rect">
                <a:avLst/>
              </a:prstGeom>
              <a:blipFill>
                <a:blip r:embed="rId5"/>
                <a:stretch>
                  <a:fillRect l="-141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0C2845-5F7A-4E66-A130-04B1E781D850}"/>
                  </a:ext>
                </a:extLst>
              </p:cNvPr>
              <p:cNvSpPr txBox="1"/>
              <p:nvPr/>
            </p:nvSpPr>
            <p:spPr>
              <a:xfrm>
                <a:off x="1699846" y="5125867"/>
                <a:ext cx="5316415" cy="613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Therefore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0C2845-5F7A-4E66-A130-04B1E781D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846" y="5125867"/>
                <a:ext cx="5316415" cy="613886"/>
              </a:xfrm>
              <a:prstGeom prst="rect">
                <a:avLst/>
              </a:prstGeom>
              <a:blipFill>
                <a:blip r:embed="rId6"/>
                <a:stretch>
                  <a:fillRect l="-1835" b="-9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12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05E9AE-D515-4015-809C-715FFF606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B066804-2570-447E-B58E-6868DA4E36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forward discrete Fourier Transform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𝑛𝑘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inverse discrete Fourier Transform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𝑛𝑘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Matrix Notation: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B066804-2570-447E-B58E-6868DA4E3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44A3F46-2449-4B11-87E9-8616B56444D4}"/>
              </a:ext>
            </a:extLst>
          </p:cNvPr>
          <p:cNvSpPr txBox="1"/>
          <p:nvPr/>
        </p:nvSpPr>
        <p:spPr>
          <a:xfrm>
            <a:off x="5193323" y="5715298"/>
            <a:ext cx="699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But, what does this have to do with convolution?</a:t>
            </a:r>
          </a:p>
        </p:txBody>
      </p:sp>
    </p:spTree>
    <p:extLst>
      <p:ext uri="{BB962C8B-B14F-4D97-AF65-F5344CB8AC3E}">
        <p14:creationId xmlns:p14="http://schemas.microsoft.com/office/powerpoint/2010/main" val="402044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6D50BC-9677-4A91-BA6E-E4F9218A2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and Discrete Fourier Transform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46C7D9-9A65-4811-A277-5490BA27A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51" y="1786404"/>
            <a:ext cx="4619625" cy="3524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709769-D2FA-4AC1-B0AF-F6389E18D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388" y="1802228"/>
            <a:ext cx="4538400" cy="35084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42F2000-783C-47C7-BC95-C1800EDB2F07}"/>
                  </a:ext>
                </a:extLst>
              </p:cNvPr>
              <p:cNvSpPr txBox="1"/>
              <p:nvPr/>
            </p:nvSpPr>
            <p:spPr>
              <a:xfrm>
                <a:off x="4706816" y="5726723"/>
                <a:ext cx="25204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42F2000-783C-47C7-BC95-C1800EDB2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816" y="5726723"/>
                <a:ext cx="2520461" cy="461665"/>
              </a:xfrm>
              <a:prstGeom prst="rect">
                <a:avLst/>
              </a:prstGeom>
              <a:blipFill>
                <a:blip r:embed="rId4"/>
                <a:stretch>
                  <a:fillRect l="-725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39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77E45-162F-4A25-8F9E-9F5E8D8CF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61" y="101356"/>
            <a:ext cx="11893061" cy="1325563"/>
          </a:xfrm>
        </p:spPr>
        <p:txBody>
          <a:bodyPr/>
          <a:lstStyle/>
          <a:p>
            <a:r>
              <a:rPr lang="en-US" dirty="0"/>
              <a:t>Convolution and Discrete Fourier Transform (contd.)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602E8D-E66A-42D9-AC24-00C0A92A3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907" y="1033062"/>
            <a:ext cx="3616215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4416C4-0228-42D8-90E3-FF4655CC6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" y="1138646"/>
            <a:ext cx="3585134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DEEF65-C70C-4D0F-AE8E-1133D2E4B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48" y="3165076"/>
            <a:ext cx="4600259" cy="3532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D0F5C4-0355-45AA-9254-47CBEE417DD3}"/>
                  </a:ext>
                </a:extLst>
              </p:cNvPr>
              <p:cNvSpPr txBox="1"/>
              <p:nvPr/>
            </p:nvSpPr>
            <p:spPr>
              <a:xfrm>
                <a:off x="1183687" y="4227703"/>
                <a:ext cx="15067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D0F5C4-0355-45AA-9254-47CBEE417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687" y="4227703"/>
                <a:ext cx="1506760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A6557B-5D86-4A35-A966-3CBA3018A081}"/>
                  </a:ext>
                </a:extLst>
              </p:cNvPr>
              <p:cNvSpPr txBox="1"/>
              <p:nvPr/>
            </p:nvSpPr>
            <p:spPr>
              <a:xfrm>
                <a:off x="8613707" y="4100091"/>
                <a:ext cx="32617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A6557B-5D86-4A35-A966-3CBA3018A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707" y="4100091"/>
                <a:ext cx="3261770" cy="461665"/>
              </a:xfrm>
              <a:prstGeom prst="rect">
                <a:avLst/>
              </a:prstGeom>
              <a:blipFill>
                <a:blip r:embed="rId6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53BB66-999D-46E8-BC65-A44B79F78B6C}"/>
                  </a:ext>
                </a:extLst>
              </p:cNvPr>
              <p:cNvSpPr txBox="1"/>
              <p:nvPr/>
            </p:nvSpPr>
            <p:spPr>
              <a:xfrm>
                <a:off x="4237892" y="2614246"/>
                <a:ext cx="3118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𝐼𝐹𝐹𝑇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53BB66-999D-46E8-BC65-A44B79F78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892" y="2614246"/>
                <a:ext cx="3118338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22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757E9-D9AD-4F0F-9028-E8AF1D0FF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65125"/>
            <a:ext cx="10515600" cy="1325563"/>
          </a:xfrm>
        </p:spPr>
        <p:txBody>
          <a:bodyPr/>
          <a:lstStyle/>
          <a:p>
            <a:r>
              <a:rPr lang="en-US" dirty="0"/>
              <a:t>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2B2AD7-F073-48EC-A82A-02395B199D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3769" y="1942856"/>
                <a:ext cx="11822724" cy="4351338"/>
              </a:xfrm>
            </p:spPr>
            <p:txBody>
              <a:bodyPr/>
              <a:lstStyle/>
              <a:p>
                <a:r>
                  <a:rPr lang="en-US" dirty="0"/>
                  <a:t>Discrete convolution can be rewritten using discrete Fourier Transforms</a:t>
                </a:r>
              </a:p>
              <a:p>
                <a:r>
                  <a:rPr lang="en-US" dirty="0"/>
                  <a:t>The Fast Fourier Transform (FFT): Computes </a:t>
                </a:r>
                <a:r>
                  <a:rPr lang="en-US" dirty="0" err="1"/>
                  <a:t>dFT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Ready extension to higher dimensions: 2D FFT and 3D FFT</a:t>
                </a:r>
              </a:p>
              <a:p>
                <a:r>
                  <a:rPr lang="en-US" dirty="0"/>
                  <a:t>Great example of an orthogonal basis (albeit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Forward and inverse transform nearly identical (conjugate) and same algorithm used for both</a:t>
                </a:r>
              </a:p>
              <a:p>
                <a:r>
                  <a:rPr lang="en-US" dirty="0"/>
                  <a:t>Matrix notation brings out fact that forward transform is complex, symmetric</a:t>
                </a:r>
              </a:p>
              <a:p>
                <a:r>
                  <a:rPr lang="en-US" dirty="0"/>
                  <a:t>Inverse transform matrix is complex conjugate of forward transform matrix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2B2AD7-F073-48EC-A82A-02395B199D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3769" y="1942856"/>
                <a:ext cx="11822724" cy="4351338"/>
              </a:xfrm>
              <a:blipFill>
                <a:blip r:embed="rId2"/>
                <a:stretch>
                  <a:fillRect l="-928" t="-2381" r="-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482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3C0C-CB5F-4B9B-8346-2AF3701F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 Integral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6EBEC1-9232-4087-9EC3-C66717CBD5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44452"/>
              </a:xfrm>
            </p:spPr>
            <p:txBody>
              <a:bodyPr/>
              <a:lstStyle/>
              <a:p>
                <a:r>
                  <a:rPr lang="en-US" dirty="0"/>
                  <a:t>Convolution of two functions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operation is usually 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Change of variables in integral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𝑑𝑣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Therefore convolution is Commutative: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Associativity: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Distributivity over addition: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6EBEC1-9232-4087-9EC3-C66717CBD5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44452"/>
              </a:xfrm>
              <a:blipFill>
                <a:blip r:embed="rId2"/>
                <a:stretch>
                  <a:fillRect l="-1043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789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6821A-A990-418E-8D99-44840D5F9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Approximating the convolution integral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3AE199-AC90-42D7-826B-C48E3E182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3894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Begin with the convolution integral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Approximate it with a summation (discrete convolution)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the uniform quantized interval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corresponds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the summation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to the integration variable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Deep connection between convolution and Fourier Transforms</a:t>
                </a:r>
              </a:p>
              <a:p>
                <a:pPr lvl="1"/>
                <a:r>
                  <a:rPr lang="en-US" dirty="0"/>
                  <a:t>Fourier transform of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is product of Fourier transforms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3AE199-AC90-42D7-826B-C48E3E182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38944"/>
              </a:xfrm>
              <a:blipFill>
                <a:blip r:embed="rId2"/>
                <a:stretch>
                  <a:fillRect l="-1217" t="-2771" r="-1159" b="-13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090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CAF6-9EE0-4CED-9CAA-58E4261A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Discrete Fourier Transform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5FC463-3082-433F-8C1C-271DC6D6B0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sequence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 discrete Fourier Transform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𝑛𝑘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be rewritten in matrix notation as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	 for the case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, we get </a:t>
                </a:r>
              </a:p>
              <a:p>
                <a:pPr marL="0" indent="0">
                  <a:buNone/>
                </a:pPr>
                <a:r>
                  <a:rPr lang="en-US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5FC463-3082-433F-8C1C-271DC6D6B0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05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D0CEF-16DC-4A76-A330-FB0DB739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Inverse Discrete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2EB32-D1F4-44F9-84D5-6DBE9AD765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Forward transform: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𝑛𝑘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Inverse Transform: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𝑛𝑘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2EB32-D1F4-44F9-84D5-6DBE9AD765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923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02F57-2B9A-4F51-B658-7226BE489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Unit Circle in the Complex Plane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4C4C33-6936-4B97-AA89-4121548495B4}"/>
                  </a:ext>
                </a:extLst>
              </p:cNvPr>
              <p:cNvSpPr txBox="1"/>
              <p:nvPr/>
            </p:nvSpPr>
            <p:spPr>
              <a:xfrm>
                <a:off x="2277270" y="5483167"/>
                <a:ext cx="8978382" cy="641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Roots of unity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in the complex plane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4C4C33-6936-4B97-AA89-412154849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270" y="5483167"/>
                <a:ext cx="8978382" cy="641779"/>
              </a:xfrm>
              <a:prstGeom prst="rect">
                <a:avLst/>
              </a:prstGeom>
              <a:blipFill>
                <a:blip r:embed="rId2"/>
                <a:stretch>
                  <a:fillRect l="-1087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343AAC9-403A-49CC-9773-2DD944941153}"/>
              </a:ext>
            </a:extLst>
          </p:cNvPr>
          <p:cNvGrpSpPr/>
          <p:nvPr/>
        </p:nvGrpSpPr>
        <p:grpSpPr>
          <a:xfrm>
            <a:off x="611617" y="1415280"/>
            <a:ext cx="10002256" cy="3942115"/>
            <a:chOff x="-66613" y="1378946"/>
            <a:chExt cx="10002256" cy="3942115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57397F6-B635-4620-AC45-D6315F1E657A}"/>
                </a:ext>
              </a:extLst>
            </p:cNvPr>
            <p:cNvCxnSpPr/>
            <p:nvPr/>
          </p:nvCxnSpPr>
          <p:spPr>
            <a:xfrm flipV="1">
              <a:off x="4941393" y="1768207"/>
              <a:ext cx="0" cy="3200400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E767491-B239-4C13-83D6-7B6EE8126FCF}"/>
                </a:ext>
              </a:extLst>
            </p:cNvPr>
            <p:cNvCxnSpPr/>
            <p:nvPr/>
          </p:nvCxnSpPr>
          <p:spPr>
            <a:xfrm>
              <a:off x="3112593" y="3368407"/>
              <a:ext cx="3657600" cy="0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B550805-0F47-4AFA-B108-6EBB70C37FC8}"/>
                    </a:ext>
                  </a:extLst>
                </p:cNvPr>
                <p:cNvSpPr txBox="1"/>
                <p:nvPr/>
              </p:nvSpPr>
              <p:spPr>
                <a:xfrm>
                  <a:off x="-66613" y="3320752"/>
                  <a:ext cx="333130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⋯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−10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−6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=−1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B550805-0F47-4AFA-B108-6EBB70C37F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6613" y="3320752"/>
                  <a:ext cx="3331306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4174A5C-9ADD-4DDA-BDB7-CA4860A7E707}"/>
                    </a:ext>
                  </a:extLst>
                </p:cNvPr>
                <p:cNvSpPr txBox="1"/>
                <p:nvPr/>
              </p:nvSpPr>
              <p:spPr>
                <a:xfrm>
                  <a:off x="4684593" y="1378946"/>
                  <a:ext cx="312399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−5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−9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4174A5C-9ADD-4DDA-BDB7-CA4860A7E7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4593" y="1378946"/>
                  <a:ext cx="3123996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DA568F5-A7DF-4B4F-97D5-2F93C49EA009}"/>
                    </a:ext>
                  </a:extLst>
                </p:cNvPr>
                <p:cNvSpPr txBox="1"/>
                <p:nvPr/>
              </p:nvSpPr>
              <p:spPr>
                <a:xfrm>
                  <a:off x="6278043" y="3320752"/>
                  <a:ext cx="36576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−8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DA568F5-A7DF-4B4F-97D5-2F93C49EA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8043" y="3320752"/>
                  <a:ext cx="3657600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79F4B6F-6AAF-4EA8-8293-A0286FB62D5B}"/>
                    </a:ext>
                  </a:extLst>
                </p:cNvPr>
                <p:cNvSpPr txBox="1"/>
                <p:nvPr/>
              </p:nvSpPr>
              <p:spPr>
                <a:xfrm>
                  <a:off x="4636145" y="4920951"/>
                  <a:ext cx="328379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−11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79F4B6F-6AAF-4EA8-8293-A0286FB62D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145" y="4920951"/>
                  <a:ext cx="3283795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01A1F1B7-DCDF-45F4-A641-A2D913D91F04}"/>
                </a:ext>
              </a:extLst>
            </p:cNvPr>
            <p:cNvSpPr/>
            <p:nvPr/>
          </p:nvSpPr>
          <p:spPr>
            <a:xfrm>
              <a:off x="4140228" y="2468496"/>
              <a:ext cx="1602329" cy="1799821"/>
            </a:xfrm>
            <a:prstGeom prst="arc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3B396F5-5159-4B25-9151-B98478402FD0}"/>
                    </a:ext>
                  </a:extLst>
                </p:cNvPr>
                <p:cNvSpPr txBox="1"/>
                <p:nvPr/>
              </p:nvSpPr>
              <p:spPr>
                <a:xfrm>
                  <a:off x="5462576" y="2244998"/>
                  <a:ext cx="456564" cy="6685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3B396F5-5159-4B25-9151-B98478402F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2576" y="2244998"/>
                  <a:ext cx="456564" cy="66851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25300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74F60-2C80-4EE6-AE1C-30D4559BA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Processing</a:t>
            </a:r>
          </a:p>
        </p:txBody>
      </p:sp>
      <p:pic>
        <p:nvPicPr>
          <p:cNvPr id="3" name="Song_fragment">
            <a:hlinkClick r:id="" action="ppaction://media"/>
            <a:extLst>
              <a:ext uri="{FF2B5EF4-FFF2-40B4-BE49-F238E27FC236}">
                <a16:creationId xmlns:a16="http://schemas.microsoft.com/office/drawing/2014/main" id="{72742E93-DD8E-4E38-993E-A40793C43C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3102" y="2210654"/>
            <a:ext cx="244475" cy="244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9DBF08-8CE6-4AA6-B623-83FD90253866}"/>
              </a:ext>
            </a:extLst>
          </p:cNvPr>
          <p:cNvSpPr txBox="1"/>
          <p:nvPr/>
        </p:nvSpPr>
        <p:spPr>
          <a:xfrm>
            <a:off x="1137138" y="3358661"/>
            <a:ext cx="232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Song Fragment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C7D38F-1ADF-427D-B5ED-AEB1CACE6B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987" y="365125"/>
            <a:ext cx="5381625" cy="5505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76A4DD-A25F-4A92-89B3-D04FA03230B0}"/>
              </a:ext>
            </a:extLst>
          </p:cNvPr>
          <p:cNvSpPr txBox="1"/>
          <p:nvPr/>
        </p:nvSpPr>
        <p:spPr>
          <a:xfrm>
            <a:off x="6365631" y="603121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 spectrum plot using audacity</a:t>
            </a:r>
          </a:p>
        </p:txBody>
      </p:sp>
    </p:spTree>
    <p:extLst>
      <p:ext uri="{BB962C8B-B14F-4D97-AF65-F5344CB8AC3E}">
        <p14:creationId xmlns:p14="http://schemas.microsoft.com/office/powerpoint/2010/main" val="399212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9A80-88EE-4E31-9477-346DA6B03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E80DC0-9D76-4E63-984F-AEC5BF1F84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42785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form an orthogonal basis over the set of complex vectors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Inner product between two such vectors satisfies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Inner product here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𝑘𝑛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𝑙𝑛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𝑘𝑙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, get a summation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ones. What about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E80DC0-9D76-4E63-984F-AEC5BF1F84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42785" cy="4351338"/>
              </a:xfrm>
              <a:blipFill>
                <a:blip r:embed="rId2"/>
                <a:stretch>
                  <a:fillRect l="-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93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83EE-9CF5-4B1B-A464-7F1E0A5CE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7" y="300648"/>
            <a:ext cx="10515600" cy="1325563"/>
          </a:xfrm>
        </p:spPr>
        <p:txBody>
          <a:bodyPr/>
          <a:lstStyle/>
          <a:p>
            <a:r>
              <a:rPr lang="en-US" dirty="0"/>
              <a:t>Orthogonality (contd.)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010C4E-C9FC-4FAD-AF86-7835820F3C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8937" y="1790456"/>
                <a:ext cx="11752385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𝑘𝑙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Let’s examine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get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Use geometric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Applying geometric series, we get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Therefore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dirty="0"/>
                  <a:t> which can be written as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orthogonal as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010C4E-C9FC-4FAD-AF86-7835820F3C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8937" y="1790456"/>
                <a:ext cx="11752385" cy="4351338"/>
              </a:xfrm>
              <a:blipFill>
                <a:blip r:embed="rId2"/>
                <a:stretch>
                  <a:fillRect l="-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54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1593</TotalTime>
  <Words>683</Words>
  <Application>Microsoft Office PowerPoint</Application>
  <PresentationFormat>Widescreen</PresentationFormat>
  <Paragraphs>91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COT5615: Math for Intelligent Systems I</vt:lpstr>
      <vt:lpstr>The Convolution Integral</vt:lpstr>
      <vt:lpstr>Approximating the convolution integral</vt:lpstr>
      <vt:lpstr>The Discrete Fourier Transform</vt:lpstr>
      <vt:lpstr>The Inverse Discrete Fourier Transform</vt:lpstr>
      <vt:lpstr>The Unit Circle in the Complex Plane</vt:lpstr>
      <vt:lpstr>Audio Processing</vt:lpstr>
      <vt:lpstr>Orthogonality</vt:lpstr>
      <vt:lpstr>Orthogonality (contd.)</vt:lpstr>
      <vt:lpstr>Orthogonality (fini)</vt:lpstr>
      <vt:lpstr>The Fourier Transform Matrix G_N</vt:lpstr>
      <vt:lpstr>Summary</vt:lpstr>
      <vt:lpstr>Convolution and Discrete Fourier Transform</vt:lpstr>
      <vt:lpstr>Convolution and Discrete Fourier Transform (contd.)</vt:lpstr>
      <vt:lpstr>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Anand Rangarajan</dc:creator>
  <cp:lastModifiedBy>Anand Rangarajan</cp:lastModifiedBy>
  <cp:revision>134</cp:revision>
  <dcterms:created xsi:type="dcterms:W3CDTF">2018-10-14T22:45:09Z</dcterms:created>
  <dcterms:modified xsi:type="dcterms:W3CDTF">2018-10-18T02:19:57Z</dcterms:modified>
</cp:coreProperties>
</file>